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81" r:id="rId4"/>
    <p:sldId id="280" r:id="rId5"/>
    <p:sldId id="279" r:id="rId6"/>
    <p:sldId id="278" r:id="rId7"/>
    <p:sldId id="277" r:id="rId8"/>
    <p:sldId id="283" r:id="rId9"/>
    <p:sldId id="284" r:id="rId10"/>
    <p:sldId id="293" r:id="rId11"/>
    <p:sldId id="292" r:id="rId12"/>
    <p:sldId id="286" r:id="rId13"/>
    <p:sldId id="289" r:id="rId14"/>
    <p:sldId id="291" r:id="rId15"/>
    <p:sldId id="288" r:id="rId16"/>
    <p:sldId id="295" r:id="rId17"/>
    <p:sldId id="290" r:id="rId18"/>
    <p:sldId id="282" r:id="rId19"/>
    <p:sldId id="287" r:id="rId20"/>
    <p:sldId id="296" r:id="rId21"/>
    <p:sldId id="29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44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2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3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55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2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3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7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6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B834-9264-4DE6-8AB0-D4D8AB966D9B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5CA9-A67F-4BA3-9C06-D16A05489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4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7981" y="2043602"/>
            <a:ext cx="5590866" cy="1419633"/>
          </a:xfrm>
        </p:spPr>
        <p:txBody>
          <a:bodyPr/>
          <a:lstStyle/>
          <a:p>
            <a:r>
              <a:rPr lang="en-GB" dirty="0" smtClean="0"/>
              <a:t>Needs tree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Skopje, 28/09/2018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04" y="416403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39" y="5118299"/>
            <a:ext cx="2304194" cy="1369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-4844846" y="-1737854"/>
            <a:ext cx="13593099" cy="4060723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9" y="599490"/>
            <a:ext cx="3842017" cy="2104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420630" y="6318162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1071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Any questions for the other group?</a:t>
            </a:r>
          </a:p>
          <a:p>
            <a:pPr marL="0" indent="0" algn="ctr">
              <a:buNone/>
            </a:pPr>
            <a:r>
              <a:rPr lang="en-GB" sz="4000" dirty="0" smtClean="0"/>
              <a:t> </a:t>
            </a:r>
            <a:endParaRPr lang="en-GB" sz="4000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1071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sz="4800" dirty="0"/>
              <a:t>Switch the groups!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89020"/>
            <a:ext cx="10515600" cy="1325563"/>
          </a:xfrm>
        </p:spPr>
        <p:txBody>
          <a:bodyPr/>
          <a:lstStyle/>
          <a:p>
            <a:r>
              <a:rPr lang="en-GB" dirty="0" smtClean="0"/>
              <a:t>Task 3</a:t>
            </a:r>
            <a:br>
              <a:rPr lang="en-GB" dirty="0" smtClean="0"/>
            </a:br>
            <a:r>
              <a:rPr lang="en-GB" dirty="0" smtClean="0"/>
              <a:t>Objective </a:t>
            </a:r>
            <a:r>
              <a:rPr lang="en-GB" dirty="0" smtClean="0"/>
              <a:t>tree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107156"/>
            <a:ext cx="10515600" cy="3218001"/>
          </a:xfrm>
        </p:spPr>
        <p:txBody>
          <a:bodyPr>
            <a:normAutofit/>
          </a:bodyPr>
          <a:lstStyle/>
          <a:p>
            <a:r>
              <a:rPr lang="en-GB" dirty="0"/>
              <a:t>Reformulate the </a:t>
            </a:r>
            <a:r>
              <a:rPr lang="en-GB" b="1" dirty="0"/>
              <a:t>negative situations into positive situations </a:t>
            </a:r>
            <a:r>
              <a:rPr lang="en-GB" dirty="0"/>
              <a:t>that are desirable and realistically </a:t>
            </a:r>
            <a:r>
              <a:rPr lang="en-GB" dirty="0" smtClean="0"/>
              <a:t>achievable</a:t>
            </a:r>
          </a:p>
          <a:p>
            <a:pPr marL="0" indent="0">
              <a:buNone/>
            </a:pPr>
            <a:r>
              <a:rPr lang="en-GB" dirty="0" smtClean="0"/>
              <a:t>E.g. “teenager drop out”, is </a:t>
            </a:r>
            <a:r>
              <a:rPr lang="en-GB" dirty="0"/>
              <a:t>converted into </a:t>
            </a:r>
            <a:r>
              <a:rPr lang="en-GB" dirty="0" smtClean="0"/>
              <a:t>“</a:t>
            </a:r>
            <a:r>
              <a:rPr lang="en-GB" dirty="0"/>
              <a:t>teenagers complete </a:t>
            </a:r>
            <a:r>
              <a:rPr lang="en-GB" dirty="0" smtClean="0"/>
              <a:t>the </a:t>
            </a:r>
            <a:r>
              <a:rPr lang="en-GB" dirty="0"/>
              <a:t>school</a:t>
            </a:r>
            <a:r>
              <a:rPr lang="en-GB" dirty="0" smtClean="0"/>
              <a:t>”</a:t>
            </a:r>
          </a:p>
          <a:p>
            <a:pPr marL="0" indent="0" algn="ctr">
              <a:buNone/>
            </a:pPr>
            <a:r>
              <a:rPr lang="en-GB" sz="3200" dirty="0" smtClean="0"/>
              <a:t>10 min</a:t>
            </a:r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Action wanted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384153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000" dirty="0" smtClean="0"/>
              <a:t>Switch the groups! </a:t>
            </a:r>
          </a:p>
          <a:p>
            <a:pPr marL="0" indent="0" algn="ctr">
              <a:buNone/>
            </a:pPr>
            <a:endParaRPr lang="en-GB" sz="1100" dirty="0" smtClean="0"/>
          </a:p>
          <a:p>
            <a:pPr marL="0" indent="0" algn="ctr">
              <a:buNone/>
            </a:pPr>
            <a:r>
              <a:rPr lang="en-GB" sz="4000" dirty="0"/>
              <a:t>The group </a:t>
            </a:r>
            <a:r>
              <a:rPr lang="en-GB" sz="4000" dirty="0" smtClean="0"/>
              <a:t>will</a:t>
            </a:r>
          </a:p>
          <a:p>
            <a:pPr marL="0" indent="0" algn="ctr">
              <a:buNone/>
            </a:pPr>
            <a:endParaRPr lang="en-GB" sz="1100" dirty="0" smtClean="0"/>
          </a:p>
          <a:p>
            <a:r>
              <a:rPr lang="en-GB" sz="4000" dirty="0"/>
              <a:t>G</a:t>
            </a:r>
            <a:r>
              <a:rPr lang="en-GB" sz="4000" dirty="0" smtClean="0"/>
              <a:t>o back to the </a:t>
            </a:r>
            <a:r>
              <a:rPr lang="en-GB" sz="4000" dirty="0"/>
              <a:t>P</a:t>
            </a:r>
            <a:r>
              <a:rPr lang="en-GB" sz="4000" dirty="0" smtClean="0"/>
              <a:t>roblem tree they have developed </a:t>
            </a:r>
          </a:p>
          <a:p>
            <a:r>
              <a:rPr lang="en-GB" sz="4000" dirty="0" smtClean="0"/>
              <a:t>Read, discuss and adjust if necessary the solutions found by the other group</a:t>
            </a:r>
          </a:p>
          <a:p>
            <a:r>
              <a:rPr lang="en-GB" sz="4000" dirty="0" smtClean="0"/>
              <a:t>Develop an Action Plan by reflecting on “what skills and experience can we offer to address the ‘problems’ and reach the “objectives”?</a:t>
            </a:r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Action plan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7147" y="2395731"/>
            <a:ext cx="12280491" cy="2769507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Choose 2 specific objectives and develop an action plan.</a:t>
            </a:r>
          </a:p>
          <a:p>
            <a:pPr marL="0" indent="0">
              <a:buNone/>
            </a:pPr>
            <a:r>
              <a:rPr lang="en-GB" sz="4000" dirty="0" smtClean="0"/>
              <a:t>Be specific: add timeframe and indicators </a:t>
            </a:r>
            <a:r>
              <a:rPr lang="en-GB" sz="40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GB" sz="4000" dirty="0" smtClean="0">
                <a:sym typeface="Wingdings" panose="05000000000000000000" pitchFamily="2" charset="2"/>
              </a:rPr>
              <a:t>10 min</a:t>
            </a:r>
            <a:r>
              <a:rPr lang="en-GB" sz="4000" dirty="0" smtClean="0"/>
              <a:t> </a:t>
            </a:r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Action wanted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887904"/>
            <a:ext cx="10990005" cy="378616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How will you determine your </a:t>
            </a:r>
            <a:r>
              <a:rPr lang="en-GB" sz="3200" b="1" dirty="0" smtClean="0"/>
              <a:t>priority</a:t>
            </a:r>
            <a:r>
              <a:rPr lang="en-GB" sz="3200" dirty="0" smtClean="0"/>
              <a:t> for the intervention? </a:t>
            </a:r>
            <a:endParaRPr lang="en-GB" sz="3200" dirty="0"/>
          </a:p>
          <a:p>
            <a:r>
              <a:rPr lang="en-GB" sz="3200" dirty="0" smtClean="0"/>
              <a:t>What </a:t>
            </a:r>
            <a:r>
              <a:rPr lang="en-GB" sz="3200" b="1" dirty="0" smtClean="0"/>
              <a:t>resources</a:t>
            </a:r>
            <a:r>
              <a:rPr lang="en-GB" sz="3200" dirty="0" smtClean="0"/>
              <a:t> do you have as a group? </a:t>
            </a:r>
          </a:p>
          <a:p>
            <a:r>
              <a:rPr lang="en-GB" sz="3200" dirty="0" smtClean="0"/>
              <a:t> What </a:t>
            </a:r>
            <a:r>
              <a:rPr lang="en-GB" sz="3200" b="1" dirty="0" smtClean="0"/>
              <a:t>areas can you influence </a:t>
            </a:r>
            <a:r>
              <a:rPr lang="en-GB" sz="3200" dirty="0" smtClean="0"/>
              <a:t>and for what are you  </a:t>
            </a:r>
            <a:r>
              <a:rPr lang="en-GB" sz="3200" dirty="0"/>
              <a:t>responsible</a:t>
            </a:r>
            <a:r>
              <a:rPr lang="en-GB" sz="3200" dirty="0" smtClean="0"/>
              <a:t>? Is this your ‘line of control’?  </a:t>
            </a:r>
          </a:p>
          <a:p>
            <a:r>
              <a:rPr lang="en-GB" sz="3200" dirty="0" smtClean="0"/>
              <a:t>Does this reflect how you think </a:t>
            </a:r>
            <a:r>
              <a:rPr lang="en-GB" sz="3200" b="1" dirty="0" smtClean="0"/>
              <a:t>change</a:t>
            </a:r>
            <a:r>
              <a:rPr lang="en-GB" sz="3200" dirty="0" smtClean="0"/>
              <a:t> happens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Action plan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395731"/>
            <a:ext cx="10515600" cy="2769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Share it</a:t>
            </a:r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45426" y="3245318"/>
            <a:ext cx="10515600" cy="1325563"/>
          </a:xfrm>
        </p:spPr>
        <p:txBody>
          <a:bodyPr/>
          <a:lstStyle/>
          <a:p>
            <a:r>
              <a:rPr lang="en-GB" dirty="0" smtClean="0"/>
              <a:t>Why the problem tree?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Why the problem tree?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2605" y="148920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indent="-144000">
              <a:lnSpc>
                <a:spcPct val="120000"/>
              </a:lnSpc>
            </a:pPr>
            <a:r>
              <a:rPr lang="en-GB" dirty="0" smtClean="0"/>
              <a:t>The </a:t>
            </a:r>
            <a:r>
              <a:rPr lang="en-GB" dirty="0"/>
              <a:t>heart of the exercise is the discussion, debate and dialogue that is generated as factors are arranged and </a:t>
            </a:r>
            <a:r>
              <a:rPr lang="en-GB" dirty="0" smtClean="0"/>
              <a:t>re-arranged</a:t>
            </a:r>
          </a:p>
          <a:p>
            <a:pPr indent="-144000">
              <a:lnSpc>
                <a:spcPct val="120000"/>
              </a:lnSpc>
            </a:pPr>
            <a:r>
              <a:rPr lang="en-GB" dirty="0" smtClean="0"/>
              <a:t>To </a:t>
            </a:r>
            <a:r>
              <a:rPr lang="en-GB" dirty="0"/>
              <a:t>develop a shared perception of problems</a:t>
            </a:r>
          </a:p>
          <a:p>
            <a:pPr indent="-144000">
              <a:lnSpc>
                <a:spcPct val="120000"/>
              </a:lnSpc>
            </a:pPr>
            <a:r>
              <a:rPr lang="en-GB" dirty="0"/>
              <a:t>To enhance engagement and commitment among all participants: learners, trainers, school directors, families…</a:t>
            </a:r>
          </a:p>
          <a:p>
            <a:pPr indent="-144000">
              <a:lnSpc>
                <a:spcPct val="120000"/>
              </a:lnSpc>
            </a:pPr>
            <a:r>
              <a:rPr lang="en-GB" dirty="0"/>
              <a:t>To enhance critical thinking</a:t>
            </a:r>
          </a:p>
          <a:p>
            <a:pPr indent="-144000">
              <a:lnSpc>
                <a:spcPct val="120000"/>
              </a:lnSpc>
            </a:pPr>
            <a:r>
              <a:rPr lang="en-GB" dirty="0"/>
              <a:t>To improve active citizenship </a:t>
            </a:r>
            <a:endParaRPr lang="en-GB" dirty="0" smtClean="0"/>
          </a:p>
          <a:p>
            <a:pPr indent="-144000">
              <a:lnSpc>
                <a:spcPct val="120000"/>
              </a:lnSpc>
            </a:pPr>
            <a:r>
              <a:rPr lang="en-GB" dirty="0" smtClean="0"/>
              <a:t>Autonomy </a:t>
            </a:r>
            <a:r>
              <a:rPr lang="en-GB" dirty="0" err="1" smtClean="0"/>
              <a:t>Belonginess</a:t>
            </a:r>
            <a:r>
              <a:rPr lang="en-GB" dirty="0" smtClean="0"/>
              <a:t> Competence, and…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And…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28145" y="1439410"/>
            <a:ext cx="773571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Problem tree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38866" y="2045707"/>
            <a:ext cx="100289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Problem Tree Analysis belongs to the family of </a:t>
            </a:r>
            <a:r>
              <a:rPr lang="en-GB" sz="2800" b="1" dirty="0"/>
              <a:t>participatory planning techniques</a:t>
            </a:r>
            <a:r>
              <a:rPr lang="en-GB" sz="2800" dirty="0"/>
              <a:t>, in which all parties involved identify and analyse the needs together. 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Participatory </a:t>
            </a:r>
            <a:r>
              <a:rPr lang="en-GB" sz="2800" dirty="0"/>
              <a:t>methods aim to create </a:t>
            </a:r>
            <a:r>
              <a:rPr lang="en-GB" sz="2800" b="1" dirty="0"/>
              <a:t>ownership</a:t>
            </a:r>
            <a:r>
              <a:rPr lang="en-GB" sz="2800" dirty="0"/>
              <a:t> and </a:t>
            </a:r>
            <a:r>
              <a:rPr lang="en-GB" sz="2800" b="1" dirty="0"/>
              <a:t>commitment</a:t>
            </a:r>
            <a:r>
              <a:rPr lang="en-GB" sz="2800" dirty="0"/>
              <a:t> among the involved parties</a:t>
            </a:r>
          </a:p>
        </p:txBody>
      </p:sp>
    </p:spTree>
    <p:extLst>
      <p:ext uri="{BB962C8B-B14F-4D97-AF65-F5344CB8AC3E}">
        <p14:creationId xmlns:p14="http://schemas.microsoft.com/office/powerpoint/2010/main" val="24408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And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6917" y="1964163"/>
            <a:ext cx="10953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The problem can be broken down into manageable and definable chunks. </a:t>
            </a:r>
          </a:p>
          <a:p>
            <a:endParaRPr lang="en-GB" sz="3600" dirty="0"/>
          </a:p>
          <a:p>
            <a:r>
              <a:rPr lang="en-GB" sz="3600" dirty="0"/>
              <a:t>This allows a clearer prioritisation of factors and helps focus objectives; </a:t>
            </a:r>
            <a:endParaRPr lang="en-GB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69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To conclude…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12723" y="1887904"/>
            <a:ext cx="10884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 smtClean="0"/>
              <a:t>The </a:t>
            </a:r>
            <a:r>
              <a:rPr lang="en-GB" sz="3200" dirty="0"/>
              <a:t>process of analysis </a:t>
            </a:r>
            <a:r>
              <a:rPr lang="en-GB" sz="3200" dirty="0" smtClean="0"/>
              <a:t>helps to </a:t>
            </a:r>
            <a:r>
              <a:rPr lang="en-GB" sz="3200" dirty="0"/>
              <a:t>build a shared sense of </a:t>
            </a:r>
            <a:r>
              <a:rPr lang="en-GB" sz="3200" b="1" dirty="0"/>
              <a:t>Understanding</a:t>
            </a:r>
          </a:p>
          <a:p>
            <a:pPr algn="ctr">
              <a:lnSpc>
                <a:spcPct val="150000"/>
              </a:lnSpc>
            </a:pPr>
            <a:r>
              <a:rPr lang="en-GB" sz="3200" b="1" dirty="0"/>
              <a:t>Purpose </a:t>
            </a:r>
          </a:p>
          <a:p>
            <a:pPr algn="ctr">
              <a:lnSpc>
                <a:spcPct val="150000"/>
              </a:lnSpc>
            </a:pPr>
            <a:r>
              <a:rPr lang="en-GB" sz="3200" b="1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2820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5118306" y="-884992"/>
            <a:ext cx="13273549" cy="2733368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41289" y="628425"/>
            <a:ext cx="8330946" cy="49686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                             </a:t>
            </a:r>
            <a:r>
              <a:rPr lang="en-GB" sz="44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Obrigada</a:t>
            </a:r>
            <a:endParaRPr lang="en-GB" sz="4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GB" sz="4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Tank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GB" sz="44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Merci</a:t>
            </a:r>
            <a:r>
              <a:rPr lang="en-GB" sz="4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n-GB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Grazie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        </a:t>
            </a:r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Falla</a:t>
            </a:r>
            <a:endParaRPr lang="en-GB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n-GB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Std" panose="020F0609000104060307" pitchFamily="49" charset="0"/>
              </a:rPr>
              <a:t>Dank</a:t>
            </a:r>
            <a:r>
              <a:rPr lang="en-GB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GB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Gracias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32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83" y="628425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The Problem tree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98987" y="19566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 main output of the exercise is a tree-shaped diagram in which the </a:t>
            </a:r>
            <a:r>
              <a:rPr lang="en-GB" b="1" dirty="0" smtClean="0"/>
              <a:t>trunk</a:t>
            </a:r>
            <a:r>
              <a:rPr lang="en-GB" dirty="0" smtClean="0"/>
              <a:t> represents the focal problem, the</a:t>
            </a:r>
            <a:r>
              <a:rPr lang="en-GB" b="1" dirty="0" smtClean="0"/>
              <a:t> roots </a:t>
            </a:r>
            <a:r>
              <a:rPr lang="en-GB" dirty="0" smtClean="0"/>
              <a:t>represent its causes and the </a:t>
            </a:r>
            <a:r>
              <a:rPr lang="en-GB" b="1" dirty="0" smtClean="0"/>
              <a:t>branches</a:t>
            </a:r>
            <a:r>
              <a:rPr lang="en-GB" dirty="0" smtClean="0"/>
              <a:t> its effects.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Such a problem tree creates a </a:t>
            </a:r>
            <a:r>
              <a:rPr lang="en-GB" b="1" dirty="0" smtClean="0"/>
              <a:t>logical hierarchy of causes and effects </a:t>
            </a:r>
            <a:r>
              <a:rPr lang="en-GB" dirty="0" smtClean="0"/>
              <a:t>and visualizes the links between them.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It creates a </a:t>
            </a:r>
            <a:r>
              <a:rPr lang="en-GB" b="1" dirty="0" smtClean="0"/>
              <a:t>summary picture </a:t>
            </a:r>
            <a:r>
              <a:rPr lang="en-GB" dirty="0" smtClean="0"/>
              <a:t>of the existing negative situation.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9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roblem tree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12" y="1242071"/>
            <a:ext cx="8105887" cy="48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Problem tree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Problem tree</a:t>
            </a: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01" y="1209786"/>
            <a:ext cx="4315598" cy="49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Task 1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6522" y="1778117"/>
            <a:ext cx="10515600" cy="3364050"/>
          </a:xfrm>
        </p:spPr>
        <p:txBody>
          <a:bodyPr/>
          <a:lstStyle/>
          <a:p>
            <a:r>
              <a:rPr lang="en-GB" dirty="0"/>
              <a:t>Split </a:t>
            </a:r>
            <a:r>
              <a:rPr lang="en-GB" dirty="0" smtClean="0"/>
              <a:t>in </a:t>
            </a:r>
            <a:r>
              <a:rPr lang="en-GB" dirty="0" smtClean="0"/>
              <a:t>groups of max 6 people (as </a:t>
            </a:r>
            <a:r>
              <a:rPr lang="en-GB" dirty="0" smtClean="0"/>
              <a:t>much mixed as possible)</a:t>
            </a:r>
          </a:p>
          <a:p>
            <a:endParaRPr lang="en-GB" dirty="0" smtClean="0"/>
          </a:p>
          <a:p>
            <a:r>
              <a:rPr lang="en-GB" dirty="0" smtClean="0"/>
              <a:t>Choose a name for your group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15 minutes</a:t>
            </a:r>
            <a:r>
              <a:rPr lang="en-GB" dirty="0" smtClean="0"/>
              <a:t>: think and discuss about “problems” related to your role as a trainer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Task 2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6522" y="1887904"/>
            <a:ext cx="10515600" cy="3536244"/>
          </a:xfrm>
        </p:spPr>
        <p:txBody>
          <a:bodyPr>
            <a:normAutofit/>
          </a:bodyPr>
          <a:lstStyle/>
          <a:p>
            <a:r>
              <a:rPr lang="en-GB" dirty="0"/>
              <a:t>Define the core problem (focal problem or central </a:t>
            </a:r>
            <a:r>
              <a:rPr lang="en-GB" dirty="0" smtClean="0"/>
              <a:t>point)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Write it down on a paper</a:t>
            </a:r>
          </a:p>
          <a:p>
            <a:endParaRPr lang="en-GB" dirty="0" smtClean="0"/>
          </a:p>
          <a:p>
            <a:r>
              <a:rPr lang="en-GB" dirty="0" smtClean="0"/>
              <a:t>Formulate </a:t>
            </a:r>
            <a:r>
              <a:rPr lang="en-GB" dirty="0"/>
              <a:t>the causes effects (consequences) </a:t>
            </a:r>
            <a:r>
              <a:rPr lang="en-GB" dirty="0" smtClean="0"/>
              <a:t>of </a:t>
            </a:r>
            <a:r>
              <a:rPr lang="en-GB" dirty="0"/>
              <a:t>the core </a:t>
            </a:r>
            <a:r>
              <a:rPr lang="en-GB" dirty="0" smtClean="0"/>
              <a:t>problem, and put them on the post it above or below the core problem according to the causes/effect relationship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r>
              <a:rPr lang="en-GB" dirty="0" smtClean="0"/>
              <a:t>Hints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1071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Be careful about how you describe the problems:</a:t>
            </a:r>
          </a:p>
          <a:p>
            <a:pPr marL="0" indent="0">
              <a:buNone/>
            </a:pPr>
            <a:r>
              <a:rPr lang="en-GB" dirty="0" smtClean="0"/>
              <a:t>“lack of money to go to school”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Instead: “Fees school are not affordable” could open up discussion about other ways to answer the </a:t>
            </a:r>
            <a:r>
              <a:rPr lang="en-GB" dirty="0" smtClean="0"/>
              <a:t>problem.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452" y="-580103"/>
            <a:ext cx="13273549" cy="1268361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9349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10715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Present the problem tree…</a:t>
            </a:r>
          </a:p>
          <a:p>
            <a:pPr marL="0" indent="0" algn="ctr">
              <a:buNone/>
            </a:pPr>
            <a:r>
              <a:rPr lang="en-GB" sz="4000" dirty="0" smtClean="0"/>
              <a:t> </a:t>
            </a:r>
            <a:endParaRPr lang="en-GB" sz="4000" dirty="0"/>
          </a:p>
        </p:txBody>
      </p:sp>
      <p:pic>
        <p:nvPicPr>
          <p:cNvPr id="5" name="Picture 4" descr="C:\Users\User\Downloads\EU flag-Erasmus+_vect_P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" y="5424148"/>
            <a:ext cx="3276600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9" y="120098"/>
            <a:ext cx="2074606" cy="113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3" y="5325158"/>
            <a:ext cx="1907459" cy="1133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96746" y="6641487"/>
            <a:ext cx="5043948" cy="45719"/>
          </a:xfrm>
          <a:prstGeom prst="rect">
            <a:avLst/>
          </a:prstGeom>
          <a:solidFill>
            <a:srgbClr val="F9D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555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Adobe Ming Std L</vt:lpstr>
      <vt:lpstr>Arial</vt:lpstr>
      <vt:lpstr>Bauhaus 93</vt:lpstr>
      <vt:lpstr>Bernard MT Condensed</vt:lpstr>
      <vt:lpstr>Britannic Bold</vt:lpstr>
      <vt:lpstr>Calibri</vt:lpstr>
      <vt:lpstr>Calibri Light</vt:lpstr>
      <vt:lpstr>Comic Sans MS</vt:lpstr>
      <vt:lpstr>Gabriola</vt:lpstr>
      <vt:lpstr>OCR A Std</vt:lpstr>
      <vt:lpstr>Wingdings</vt:lpstr>
      <vt:lpstr>Office Theme</vt:lpstr>
      <vt:lpstr>Needs tree</vt:lpstr>
      <vt:lpstr>Problem tree</vt:lpstr>
      <vt:lpstr>The Problem tree</vt:lpstr>
      <vt:lpstr>Problem tree</vt:lpstr>
      <vt:lpstr>Problem tree</vt:lpstr>
      <vt:lpstr>Task 1 </vt:lpstr>
      <vt:lpstr>Task 2 </vt:lpstr>
      <vt:lpstr>Hints</vt:lpstr>
      <vt:lpstr>PowerPoint Presentation</vt:lpstr>
      <vt:lpstr>PowerPoint Presentation</vt:lpstr>
      <vt:lpstr>PowerPoint Presentation</vt:lpstr>
      <vt:lpstr>Task 3 Objective tree</vt:lpstr>
      <vt:lpstr>Action wanted</vt:lpstr>
      <vt:lpstr>Action plan</vt:lpstr>
      <vt:lpstr>Action wanted</vt:lpstr>
      <vt:lpstr>Action plan</vt:lpstr>
      <vt:lpstr>Why the problem tree?</vt:lpstr>
      <vt:lpstr>Why the problem tree?</vt:lpstr>
      <vt:lpstr>And…</vt:lpstr>
      <vt:lpstr>And</vt:lpstr>
      <vt:lpstr>To conclude…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tree introduction</dc:title>
  <dc:creator>Anna</dc:creator>
  <cp:lastModifiedBy>Anna</cp:lastModifiedBy>
  <cp:revision>38</cp:revision>
  <dcterms:created xsi:type="dcterms:W3CDTF">2018-09-24T07:46:15Z</dcterms:created>
  <dcterms:modified xsi:type="dcterms:W3CDTF">2018-11-06T16:06:35Z</dcterms:modified>
</cp:coreProperties>
</file>